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Roboto" charset="1" panose="02000000000000000000"/>
      <p:regular r:id="rId35"/>
    </p:embeddedFont>
    <p:embeddedFont>
      <p:font typeface="Poppins Bold" charset="1" panose="00000800000000000000"/>
      <p:regular r:id="rId36"/>
    </p:embeddedFont>
    <p:embeddedFont>
      <p:font typeface="Roboto Slab" charset="1" panose="00000000000000000000"/>
      <p:regular r:id="rId37"/>
    </p:embeddedFont>
    <p:embeddedFont>
      <p:font typeface="Roboto Slab Bold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jpe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31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.pn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65940" y="-491592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96717" y="4936487"/>
            <a:ext cx="5246522" cy="7495031"/>
            <a:chOff x="0" y="0"/>
            <a:chExt cx="444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3696717" y="4936487"/>
            <a:ext cx="5246522" cy="7495031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05262" y="-3450194"/>
            <a:ext cx="6106309" cy="9646942"/>
            <a:chOff x="0" y="0"/>
            <a:chExt cx="401941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19415" cy="6350000"/>
            </a:xfrm>
            <a:custGeom>
              <a:avLst/>
              <a:gdLst/>
              <a:ahLst/>
              <a:cxnLst/>
              <a:rect r="r" b="b" t="t" l="l"/>
              <a:pathLst>
                <a:path h="6350000" w="4019415">
                  <a:moveTo>
                    <a:pt x="2009707" y="6350000"/>
                  </a:moveTo>
                  <a:cubicBezTo>
                    <a:pt x="900349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00349" y="0"/>
                    <a:pt x="2009707" y="0"/>
                  </a:cubicBezTo>
                  <a:cubicBezTo>
                    <a:pt x="3119066" y="0"/>
                    <a:pt x="4019415" y="995680"/>
                    <a:pt x="4019415" y="2222500"/>
                  </a:cubicBezTo>
                  <a:lnTo>
                    <a:pt x="4019415" y="4127500"/>
                  </a:lnTo>
                  <a:cubicBezTo>
                    <a:pt x="4019415" y="5354320"/>
                    <a:pt x="3119066" y="6350000"/>
                    <a:pt x="2009707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8991" t="0" r="-2899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43080" y="-2776240"/>
            <a:ext cx="6430671" cy="9186674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t="0" r="-12621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-5976625" y="4306703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3748" y="6177698"/>
            <a:ext cx="6736214" cy="44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2829" spc="43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by: Trần Chí Tâm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73748" y="3417087"/>
            <a:ext cx="7231514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799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CHURN PREDICTION FOR TELCO COMPANY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460" y="1028700"/>
            <a:ext cx="4867435" cy="4918997"/>
          </a:xfrm>
          <a:custGeom>
            <a:avLst/>
            <a:gdLst/>
            <a:ahLst/>
            <a:cxnLst/>
            <a:rect r="r" b="b" t="t" l="l"/>
            <a:pathLst>
              <a:path h="4918997" w="4867435">
                <a:moveTo>
                  <a:pt x="0" y="0"/>
                </a:moveTo>
                <a:lnTo>
                  <a:pt x="4867435" y="0"/>
                </a:lnTo>
                <a:lnTo>
                  <a:pt x="4867435" y="4918997"/>
                </a:lnTo>
                <a:lnTo>
                  <a:pt x="0" y="4918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1461" y="1028700"/>
            <a:ext cx="7395848" cy="4918997"/>
          </a:xfrm>
          <a:custGeom>
            <a:avLst/>
            <a:gdLst/>
            <a:ahLst/>
            <a:cxnLst/>
            <a:rect r="r" b="b" t="t" l="l"/>
            <a:pathLst>
              <a:path h="4918997" w="7395848">
                <a:moveTo>
                  <a:pt x="0" y="0"/>
                </a:moveTo>
                <a:lnTo>
                  <a:pt x="7395848" y="0"/>
                </a:lnTo>
                <a:lnTo>
                  <a:pt x="7395848" y="4918997"/>
                </a:lnTo>
                <a:lnTo>
                  <a:pt x="0" y="4918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23" r="0" b="-26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4325"/>
            <a:ext cx="595295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EDA POWER 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03514"/>
            <a:ext cx="6346713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Month-to-month:</a:t>
            </a: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Extremely high churn of 42.7% → riskiest group.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One year: Sharp drop to 11.27%.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Two year: Almost stable, only 2.83% churn.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Insight: The longer the contract, the more loyal the customer.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98397" y="6203514"/>
            <a:ext cx="9060903" cy="3035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&lt;</a:t>
            </a: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1 year: Nearly half of customers (48.28%) leave → riskiest period </a:t>
            </a:r>
          </a:p>
          <a:p>
            <a:pPr algn="l" marL="474981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1–2 years: Churn drops to ~30%.</a:t>
            </a:r>
          </a:p>
          <a:p>
            <a:pPr algn="l" marL="474981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3–5 years: 15–22% → has gradually stabilized.</a:t>
            </a:r>
          </a:p>
          <a:p>
            <a:pPr algn="l" marL="474981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&gt; 6 years: Churn is only 1.7%, almost “long-term loyal customers”.</a:t>
            </a:r>
          </a:p>
          <a:p>
            <a:pPr algn="l" marL="474981" indent="-237491" lvl="1">
              <a:lnSpc>
                <a:spcPts val="3036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Insight: The first 12 months are very risky, nearly 50% of customers leave. If you keep them for the first year, the chance of keeping them for the long term is very high.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1935" y="1028700"/>
            <a:ext cx="5346485" cy="5432521"/>
          </a:xfrm>
          <a:custGeom>
            <a:avLst/>
            <a:gdLst/>
            <a:ahLst/>
            <a:cxnLst/>
            <a:rect r="r" b="b" t="t" l="l"/>
            <a:pathLst>
              <a:path h="5432521" w="5346485">
                <a:moveTo>
                  <a:pt x="0" y="0"/>
                </a:moveTo>
                <a:lnTo>
                  <a:pt x="5346485" y="0"/>
                </a:lnTo>
                <a:lnTo>
                  <a:pt x="5346485" y="5432521"/>
                </a:lnTo>
                <a:lnTo>
                  <a:pt x="0" y="5432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7784" y="1028700"/>
            <a:ext cx="8399128" cy="5432521"/>
          </a:xfrm>
          <a:custGeom>
            <a:avLst/>
            <a:gdLst/>
            <a:ahLst/>
            <a:cxnLst/>
            <a:rect r="r" b="b" t="t" l="l"/>
            <a:pathLst>
              <a:path h="5432521" w="8399128">
                <a:moveTo>
                  <a:pt x="0" y="0"/>
                </a:moveTo>
                <a:lnTo>
                  <a:pt x="8399127" y="0"/>
                </a:lnTo>
                <a:lnTo>
                  <a:pt x="8399127" y="5432521"/>
                </a:lnTo>
                <a:lnTo>
                  <a:pt x="0" y="5432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4325"/>
            <a:ext cx="595295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EDA POWER 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1935" y="6882342"/>
            <a:ext cx="6382244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Customers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using e-invoices have a high churn rate (33.6%) which is almost twice as high as customers using paper (16.3%).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This group may find it difficult to control costs or less committed → more likely to leave.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87784" y="6882342"/>
            <a:ext cx="8705115" cy="151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Electro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nic check has the highest churn (45%) → high risk group.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Other methods are more stable: Mailed check (19%), Bank transfer (16.7%), Credit card auto-pay (15.2%).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4904260" cy="7006086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t="0" r="-5714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09173" y="1028700"/>
            <a:ext cx="5075240" cy="5278249"/>
          </a:xfrm>
          <a:custGeom>
            <a:avLst/>
            <a:gdLst/>
            <a:ahLst/>
            <a:cxnLst/>
            <a:rect r="r" b="b" t="t" l="l"/>
            <a:pathLst>
              <a:path h="5278249" w="5075240">
                <a:moveTo>
                  <a:pt x="0" y="0"/>
                </a:moveTo>
                <a:lnTo>
                  <a:pt x="5075240" y="0"/>
                </a:lnTo>
                <a:lnTo>
                  <a:pt x="5075240" y="5278249"/>
                </a:lnTo>
                <a:lnTo>
                  <a:pt x="0" y="5278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65251" y="1047712"/>
            <a:ext cx="7534430" cy="5259238"/>
          </a:xfrm>
          <a:custGeom>
            <a:avLst/>
            <a:gdLst/>
            <a:ahLst/>
            <a:cxnLst/>
            <a:rect r="r" b="b" t="t" l="l"/>
            <a:pathLst>
              <a:path h="5259238" w="7534430">
                <a:moveTo>
                  <a:pt x="0" y="0"/>
                </a:moveTo>
                <a:lnTo>
                  <a:pt x="7534430" y="0"/>
                </a:lnTo>
                <a:lnTo>
                  <a:pt x="7534430" y="5259237"/>
                </a:lnTo>
                <a:lnTo>
                  <a:pt x="0" y="5259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14325"/>
            <a:ext cx="595295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EDA POWER BI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6558752"/>
            <a:ext cx="8372475" cy="32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</a:t>
            </a: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iber optic churn is up to 42% even though it is a “better” service package → customers pay more but easily leave. Maybe because of high price, quality does not meet expectations.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DSL churn is lower (19%) → customers are more stable.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Insight: Fiber optic brings high revenue but is also the place where customers are lost the most. Need to improve the experience of this group (eg: improve quality, retain incentives).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15888" y="6558752"/>
            <a:ext cx="7346648" cy="323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Phone Service &amp; Churn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With or without Phone serv</a:t>
            </a: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ice, churn is ~25–27%.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Insight: Phone service does not affect churn much → should not focus on retention through this channel.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Multiple Lines &amp; Churn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Churn is almost equal (25–29%), regardless of having multiple lines.</a:t>
            </a:r>
          </a:p>
          <a:p>
            <a:pPr algn="l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Insight: Multiple lines do not make a difference → is not a retention lever.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2335" y="1028700"/>
            <a:ext cx="5903555" cy="5328767"/>
          </a:xfrm>
          <a:custGeom>
            <a:avLst/>
            <a:gdLst/>
            <a:ahLst/>
            <a:cxnLst/>
            <a:rect r="r" b="b" t="t" l="l"/>
            <a:pathLst>
              <a:path h="5328767" w="5903555">
                <a:moveTo>
                  <a:pt x="0" y="0"/>
                </a:moveTo>
                <a:lnTo>
                  <a:pt x="5903555" y="0"/>
                </a:lnTo>
                <a:lnTo>
                  <a:pt x="5903555" y="5328767"/>
                </a:lnTo>
                <a:lnTo>
                  <a:pt x="0" y="5328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57003" y="1028700"/>
            <a:ext cx="5944486" cy="5328767"/>
          </a:xfrm>
          <a:custGeom>
            <a:avLst/>
            <a:gdLst/>
            <a:ahLst/>
            <a:cxnLst/>
            <a:rect r="r" b="b" t="t" l="l"/>
            <a:pathLst>
              <a:path h="5328767" w="5944486">
                <a:moveTo>
                  <a:pt x="0" y="0"/>
                </a:moveTo>
                <a:lnTo>
                  <a:pt x="5944485" y="0"/>
                </a:lnTo>
                <a:lnTo>
                  <a:pt x="5944485" y="5328767"/>
                </a:lnTo>
                <a:lnTo>
                  <a:pt x="0" y="5328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4325"/>
            <a:ext cx="595295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EDA POWER 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72554"/>
            <a:ext cx="8619976" cy="290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7565" indent="-203783" lvl="1">
              <a:lnSpc>
                <a:spcPts val="2605"/>
              </a:lnSpc>
              <a:buAutoNum type="arabicPeriod" startAt="1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Online Backup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Not used: churn is high ~40%.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With use: churn drops to 21.5%.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Backup helps customers stay engaged, although it is not the strongest factor.</a:t>
            </a:r>
          </a:p>
          <a:p>
            <a:pPr algn="l" marL="407565" indent="-203783" lvl="1">
              <a:lnSpc>
                <a:spcPts val="2605"/>
              </a:lnSpc>
              <a:buAutoNum type="arabicPeriod" startAt="1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Device Protection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Not used: churn 39%.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With use: churn drops to 22.5%.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Similar impact to backup: with protection service, churn is much lower.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8676" y="6672554"/>
            <a:ext cx="8225350" cy="355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7565" indent="-203783" lvl="1">
              <a:lnSpc>
                <a:spcPts val="2605"/>
              </a:lnSpc>
              <a:buAutoNum type="arabicPeriod" startAt="1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Online Backup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Not used: churn is high ~40%.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With use: churn drops to 21.5%.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Backup helps customers stay engaged, although it is not the strongest factor.</a:t>
            </a:r>
          </a:p>
          <a:p>
            <a:pPr algn="l" marL="407565" indent="-203783" lvl="1">
              <a:lnSpc>
                <a:spcPts val="2605"/>
              </a:lnSpc>
              <a:buAutoNum type="arabicPeriod" startAt="1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Device Protection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Not used: churn 39%.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With use: churn drops to 22.5%.</a:t>
            </a:r>
          </a:p>
          <a:p>
            <a:pPr algn="l" marL="407565" indent="-203783" lvl="1">
              <a:lnSpc>
                <a:spcPts val="2605"/>
              </a:lnSpc>
              <a:buFont typeface="Arial"/>
              <a:buChar char="•"/>
            </a:pPr>
            <a:r>
              <a:rPr lang="en-US" sz="188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Similar impact to backup: with protection service, churn is much lower.</a:t>
            </a:r>
          </a:p>
          <a:p>
            <a:pPr algn="l">
              <a:lnSpc>
                <a:spcPts val="260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206754" cy="5133840"/>
          </a:xfrm>
          <a:custGeom>
            <a:avLst/>
            <a:gdLst/>
            <a:ahLst/>
            <a:cxnLst/>
            <a:rect r="r" b="b" t="t" l="l"/>
            <a:pathLst>
              <a:path h="5133840" w="6206754">
                <a:moveTo>
                  <a:pt x="0" y="0"/>
                </a:moveTo>
                <a:lnTo>
                  <a:pt x="6206754" y="0"/>
                </a:lnTo>
                <a:lnTo>
                  <a:pt x="6206754" y="5133840"/>
                </a:lnTo>
                <a:lnTo>
                  <a:pt x="0" y="5133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1272" y="1028700"/>
            <a:ext cx="6765136" cy="5195263"/>
          </a:xfrm>
          <a:custGeom>
            <a:avLst/>
            <a:gdLst/>
            <a:ahLst/>
            <a:cxnLst/>
            <a:rect r="r" b="b" t="t" l="l"/>
            <a:pathLst>
              <a:path h="5195263" w="6765136">
                <a:moveTo>
                  <a:pt x="0" y="0"/>
                </a:moveTo>
                <a:lnTo>
                  <a:pt x="6765136" y="0"/>
                </a:lnTo>
                <a:lnTo>
                  <a:pt x="6765136" y="5195263"/>
                </a:lnTo>
                <a:lnTo>
                  <a:pt x="0" y="5195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4325"/>
            <a:ext cx="595295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EDA POWER BI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85863"/>
            <a:ext cx="6469247" cy="288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Streaming Mov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ies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Customers who don't use: churn 33.7%.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Customers who use: churn drops slightly to 29.9%.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Watching movies online helps reduce churn a little, but doesn't make a big difference.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61272" y="6569149"/>
            <a:ext cx="7344470" cy="24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Stream</a:t>
            </a: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ing TV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Customers who don't use it: churn 33.5%.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Customers who use it: churn ~30%.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Like streaming movies, having a TV service helps reduce churn, but it's not the deciding factor.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56821" y="75452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t="0" r="-157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086541" y="0"/>
            <a:ext cx="12010783" cy="10400796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109196" y="15648"/>
            <a:ext cx="12010783" cy="10400796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t="0" r="-10259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664277" y="-871079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463544" y="7799071"/>
            <a:ext cx="2374761" cy="3392515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491042" y="1825365"/>
            <a:ext cx="8753752" cy="555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4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Currently, more than 1/4 of customers are leaving, losing nearly 30% of monthly revenue.</a:t>
            </a:r>
          </a:p>
          <a:p>
            <a:pPr algn="l" marL="539749" indent="-269875" lvl="1">
              <a:lnSpc>
                <a:spcPts val="344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Short-term contracts and customers under 1 year are at the highest risk.</a:t>
            </a:r>
          </a:p>
          <a:p>
            <a:pPr algn="l" marL="539749" indent="-269875" lvl="1">
              <a:lnSpc>
                <a:spcPts val="344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Fiber optic brings in a lot of revenue but also has a high churn rate.</a:t>
            </a:r>
          </a:p>
          <a:p>
            <a:pPr algn="l" marL="539749" indent="-269875" lvl="1">
              <a:lnSpc>
                <a:spcPts val="344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Customers using additional services such as Online Security, Tech Support are significantly less likely to leave.</a:t>
            </a:r>
          </a:p>
          <a:p>
            <a:pPr algn="l" marL="539749" indent="-269875" lvl="1">
              <a:lnSpc>
                <a:spcPts val="344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Electronic check and Paperless billing are associated with high churn, need to be adjusted.</a:t>
            </a:r>
          </a:p>
          <a:p>
            <a:pPr algn="l" marL="539749" indent="-269875" lvl="1">
              <a:lnSpc>
                <a:spcPts val="344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Entertainment services such as Streaming TV/Movies are not affected much.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14565" y="820211"/>
            <a:ext cx="5952955" cy="7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CONCLUSION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377473" y="7693748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197494" y="2272209"/>
            <a:ext cx="1408186" cy="140818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6506289" y="2608913"/>
            <a:ext cx="734778" cy="734778"/>
          </a:xfrm>
          <a:custGeom>
            <a:avLst/>
            <a:gdLst/>
            <a:ahLst/>
            <a:cxnLst/>
            <a:rect r="r" b="b" t="t" l="l"/>
            <a:pathLst>
              <a:path h="734778" w="734778">
                <a:moveTo>
                  <a:pt x="0" y="0"/>
                </a:moveTo>
                <a:lnTo>
                  <a:pt x="734778" y="0"/>
                </a:lnTo>
                <a:lnTo>
                  <a:pt x="734778" y="734778"/>
                </a:lnTo>
                <a:lnTo>
                  <a:pt x="0" y="73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5391" y="-56898"/>
            <a:ext cx="12010783" cy="10400796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t="0" r="-1025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20384" y="1352486"/>
            <a:ext cx="6634333" cy="7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PROPOSED ACTIONS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5391" y="2210271"/>
            <a:ext cx="9885813" cy="704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AutoNum type="arabicPeriod" startAt="1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Retain first 12 months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New customer incentives (3–6 month discount, service bundle).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Loyalty program when reaching 1 year milestone.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2. Promote long-term contracts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Attractive promotions for 1–2 years instead of month-to-month.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Bundle package: internet + security/support at good price.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3. Fiber optic group care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Improve service quality, separate hotline for high-paying customers.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Offer add-ons (backup, device protection) to increase loyalty.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4. Change payment methods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Encourage auto-pay/credit card → lower churn.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Gradually reduce dependence on electronic check.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5. Invest in value-added services (add-ons)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Promote Online Security &amp; Tech Support because of its clear retention impact.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Position add-ons as “insurance” for customers.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706314" y="7887033"/>
            <a:ext cx="1371267" cy="137126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18496" y="820234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17515" y="1734879"/>
            <a:ext cx="6134277" cy="613427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517515" y="1734879"/>
            <a:ext cx="6134277" cy="613427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74649" y="1337924"/>
            <a:ext cx="14118387" cy="5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39"/>
              </a:lnSpc>
              <a:spcBef>
                <a:spcPct val="0"/>
              </a:spcBef>
            </a:pPr>
            <a:r>
              <a:rPr lang="en-US" b="true" sz="3699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MACHINE LEARNING METHODS FOR CHURN PREDICTION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4649" y="2787257"/>
            <a:ext cx="7709669" cy="514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6" indent="-367028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Object</a:t>
            </a:r>
            <a:r>
              <a:rPr lang="en-US" sz="3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ive: Build a model to predict customers at risk of churning</a:t>
            </a:r>
          </a:p>
          <a:p>
            <a:pPr algn="l" marL="734056" indent="-367028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Method: Compare 3 algorithms: Random Forest, Logistic Regression, XGBoost</a:t>
            </a:r>
          </a:p>
          <a:p>
            <a:pPr algn="l" marL="734056" indent="-367028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Evaluation: Accuracy, AUC, Precision, Recall, F1-Score</a:t>
            </a:r>
          </a:p>
          <a:p>
            <a:pPr algn="l" marL="734056" indent="-367028" lvl="1">
              <a:lnSpc>
                <a:spcPts val="407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Implementation: Production-ready prediction system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029553" y="6516233"/>
            <a:ext cx="1371267" cy="137126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441735" y="6831540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592" y="1717521"/>
            <a:ext cx="6376662" cy="63766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767" y="1195545"/>
            <a:ext cx="7594311" cy="75943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34781" y="2952626"/>
            <a:ext cx="5245166" cy="331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68"/>
              </a:lnSpc>
              <a:spcBef>
                <a:spcPct val="0"/>
              </a:spcBef>
            </a:pPr>
            <a:r>
              <a:rPr lang="en-US" b="true" sz="5473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FEATURE ENGINEERING &amp; DATA PREPARATION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763958" y="7667520"/>
            <a:ext cx="1371267" cy="137126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56788" y="8030930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4"/>
                </a:lnTo>
                <a:lnTo>
                  <a:pt x="0" y="66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886678" y="2053081"/>
            <a:ext cx="8231298" cy="630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LABEL E</a:t>
            </a: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NCODING (Binary Variables → 1/0) </a:t>
            </a:r>
          </a:p>
          <a:p>
            <a:pPr algn="l" marL="554140" indent="-277070" lvl="1">
              <a:lnSpc>
                <a:spcPts val="3875"/>
              </a:lnSpc>
              <a:buFont typeface="Arial"/>
              <a:buChar char="•"/>
            </a:pP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Label Encoding (1/0): Partner, Dependents, PhoneService, Churn, PaperlessBilling, Gender (6 features)</a:t>
            </a:r>
          </a:p>
          <a:p>
            <a:pPr algn="l" marL="554140" indent="-277070" lvl="1">
              <a:lnSpc>
                <a:spcPts val="3875"/>
              </a:lnSpc>
              <a:buFont typeface="Arial"/>
              <a:buChar char="•"/>
            </a:pP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One-Hot Encoding: MultipleLines, Internet/Online services, Contract, PaymentMethod (10 features → 30 cols)</a:t>
            </a:r>
          </a:p>
          <a:p>
            <a:pPr algn="l" marL="554140" indent="-277070" lvl="1">
              <a:lnSpc>
                <a:spcPts val="3875"/>
              </a:lnSpc>
              <a:buFont typeface="Arial"/>
              <a:buChar char="•"/>
            </a:pP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Feature Scaling: MonthlyCharges, TotalCharges, Tenure → MinMax [0–1]</a:t>
            </a:r>
          </a:p>
          <a:p>
            <a:pPr algn="l" marL="554140" indent="-277070" lvl="1">
              <a:lnSpc>
                <a:spcPts val="3875"/>
              </a:lnSpc>
              <a:buFont typeface="Arial"/>
              <a:buChar char="•"/>
            </a:pP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Train-Test Split (80/20): 5,634 train | 1,409 test, stratified, random_state=42</a:t>
            </a:r>
          </a:p>
          <a:p>
            <a:pPr algn="l" marL="554140" indent="-277070" lvl="1">
              <a:lnSpc>
                <a:spcPts val="3875"/>
              </a:lnSpc>
              <a:buFont typeface="Arial"/>
              <a:buChar char="•"/>
            </a:pPr>
            <a:r>
              <a:rPr lang="en-US" sz="2566" spc="5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Result: 46 features, no missing, clean dtypes</a:t>
            </a:r>
          </a:p>
          <a:p>
            <a:pPr algn="l">
              <a:lnSpc>
                <a:spcPts val="387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41835" y="1717521"/>
            <a:ext cx="5723336" cy="1334108"/>
          </a:xfrm>
          <a:custGeom>
            <a:avLst/>
            <a:gdLst/>
            <a:ahLst/>
            <a:cxnLst/>
            <a:rect r="r" b="b" t="t" l="l"/>
            <a:pathLst>
              <a:path h="1334108" w="5723336">
                <a:moveTo>
                  <a:pt x="0" y="0"/>
                </a:moveTo>
                <a:lnTo>
                  <a:pt x="5723336" y="0"/>
                </a:lnTo>
                <a:lnTo>
                  <a:pt x="5723336" y="1334108"/>
                </a:lnTo>
                <a:lnTo>
                  <a:pt x="0" y="1334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521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1835" y="3776407"/>
            <a:ext cx="5723336" cy="1844360"/>
          </a:xfrm>
          <a:custGeom>
            <a:avLst/>
            <a:gdLst/>
            <a:ahLst/>
            <a:cxnLst/>
            <a:rect r="r" b="b" t="t" l="l"/>
            <a:pathLst>
              <a:path h="1844360" w="5723336">
                <a:moveTo>
                  <a:pt x="0" y="0"/>
                </a:moveTo>
                <a:lnTo>
                  <a:pt x="5723336" y="0"/>
                </a:lnTo>
                <a:lnTo>
                  <a:pt x="5723336" y="1844360"/>
                </a:lnTo>
                <a:lnTo>
                  <a:pt x="0" y="1844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15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41835" y="6141975"/>
            <a:ext cx="6663076" cy="2470207"/>
          </a:xfrm>
          <a:custGeom>
            <a:avLst/>
            <a:gdLst/>
            <a:ahLst/>
            <a:cxnLst/>
            <a:rect r="r" b="b" t="t" l="l"/>
            <a:pathLst>
              <a:path h="2470207" w="6663076">
                <a:moveTo>
                  <a:pt x="0" y="0"/>
                </a:moveTo>
                <a:lnTo>
                  <a:pt x="6663075" y="0"/>
                </a:lnTo>
                <a:lnTo>
                  <a:pt x="6663075" y="2470208"/>
                </a:lnTo>
                <a:lnTo>
                  <a:pt x="0" y="2470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969" b="-1401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05346" y="952500"/>
            <a:ext cx="8688338" cy="7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6"/>
              </a:lnSpc>
              <a:spcBef>
                <a:spcPct val="0"/>
              </a:spcBef>
            </a:pPr>
            <a:r>
              <a:rPr lang="en-US" b="true" sz="47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Model</a:t>
            </a:r>
            <a:r>
              <a:rPr lang="en-US" b="true" sz="47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Parameter Optimization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7540" y="2019261"/>
            <a:ext cx="4676428" cy="45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87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Why tune hyperparameters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575495"/>
            <a:ext cx="7389053" cy="24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Goal: Find the optimal parameter set for each model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Benefit: Significantly improve prediction performance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Methods: GridSearchCV and RandomizedSearchCV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0183" y="1254966"/>
            <a:ext cx="4997276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1. Logistic Regression Parameter Grid: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6074" y="3312349"/>
            <a:ext cx="4438799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2. Random Forest Parameter Grid: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9997" y="5677917"/>
            <a:ext cx="3548807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5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3. XGBoost Parameter Grid: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7540" y="5349407"/>
            <a:ext cx="2505397" cy="452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9"/>
              </a:lnSpc>
              <a:spcBef>
                <a:spcPct val="0"/>
              </a:spcBef>
            </a:pPr>
            <a:r>
              <a:rPr lang="en-US" sz="2687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T</a:t>
            </a:r>
            <a:r>
              <a:rPr lang="en-US" sz="2687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uning Results: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346" y="6103875"/>
            <a:ext cx="7440213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Regression: C=100, penalty='l2', solver='liblinear'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Forest: n_estimators=200, max_depth=10, min_samples_split=5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XGBoost: n_estimators=300, max_depth=3, learning_rate=0.01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7206" y="2655570"/>
            <a:ext cx="14333333" cy="246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BUSINESS ISSUES</a:t>
            </a:r>
          </a:p>
          <a:p>
            <a:pPr algn="just">
              <a:lnSpc>
                <a:spcPts val="3919"/>
              </a:lnSpc>
            </a:pP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Hig</a:t>
            </a: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 Customer Abandonment Rates for Telecom Services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Missing Tools Expected to Stop Working Soon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Lower Total Revenue Leads to Customer Loss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68991" y="1101197"/>
            <a:ext cx="6112495" cy="17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87206" y="5881636"/>
            <a:ext cx="14333333" cy="196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 IMPACT: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</a:t>
            </a: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igher cost of acquiring new customers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Directly affects revenue and profits</a:t>
            </a:r>
          </a:p>
          <a:p>
            <a:pPr algn="l" marL="604519" indent="-302260" lvl="1">
              <a:lnSpc>
                <a:spcPts val="386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Lost opportunities for cross-selling and up-selling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6223226" y="-1177445"/>
            <a:ext cx="2564685" cy="3663835"/>
            <a:chOff x="0" y="0"/>
            <a:chExt cx="444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575408" y="6191161"/>
            <a:ext cx="6134277" cy="613427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t="0" r="-1262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201419" y="5929261"/>
            <a:ext cx="5246522" cy="7495031"/>
            <a:chOff x="0" y="0"/>
            <a:chExt cx="444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t="0" r="-571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201419" y="5061812"/>
            <a:ext cx="5246522" cy="7495031"/>
            <a:chOff x="0" y="0"/>
            <a:chExt cx="444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t="0" r="-57142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5639921" y="3493474"/>
            <a:ext cx="1943100" cy="161652"/>
            <a:chOff x="0" y="0"/>
            <a:chExt cx="511763" cy="42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1763" cy="42575"/>
            </a:xfrm>
            <a:custGeom>
              <a:avLst/>
              <a:gdLst/>
              <a:ahLst/>
              <a:cxnLst/>
              <a:rect r="r" b="b" t="t" l="l"/>
              <a:pathLst>
                <a:path h="42575" w="511763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1763" cy="80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6859125" y="5614637"/>
            <a:ext cx="10400175" cy="47625"/>
            <a:chOff x="0" y="0"/>
            <a:chExt cx="2739141" cy="12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39141" cy="12543"/>
            </a:xfrm>
            <a:custGeom>
              <a:avLst/>
              <a:gdLst/>
              <a:ahLst/>
              <a:cxnLst/>
              <a:rect r="r" b="b" t="t" l="l"/>
              <a:pathLst>
                <a:path h="12543" w="2739141">
                  <a:moveTo>
                    <a:pt x="0" y="0"/>
                  </a:moveTo>
                  <a:lnTo>
                    <a:pt x="2739141" y="0"/>
                  </a:lnTo>
                  <a:lnTo>
                    <a:pt x="273914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39141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80101" y="2515395"/>
            <a:ext cx="9803528" cy="2953313"/>
          </a:xfrm>
          <a:custGeom>
            <a:avLst/>
            <a:gdLst/>
            <a:ahLst/>
            <a:cxnLst/>
            <a:rect r="r" b="b" t="t" l="l"/>
            <a:pathLst>
              <a:path h="2953313" w="9803528">
                <a:moveTo>
                  <a:pt x="0" y="0"/>
                </a:moveTo>
                <a:lnTo>
                  <a:pt x="9803528" y="0"/>
                </a:lnTo>
                <a:lnTo>
                  <a:pt x="9803528" y="2953312"/>
                </a:lnTo>
                <a:lnTo>
                  <a:pt x="0" y="295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28700"/>
            <a:ext cx="12116422" cy="8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54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COMPARE THREE MODELS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0101" y="2019261"/>
            <a:ext cx="3407420" cy="45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6"/>
              </a:lnSpc>
              <a:spcBef>
                <a:spcPct val="0"/>
              </a:spcBef>
            </a:pPr>
            <a:r>
              <a:rPr lang="en-US" b="true" sz="27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Perf</a:t>
            </a:r>
            <a:r>
              <a:rPr lang="en-US" b="true" sz="27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ormance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7874" y="2117822"/>
            <a:ext cx="5582771" cy="601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  <a:spcBef>
                <a:spcPct val="0"/>
              </a:spcBef>
            </a:pPr>
            <a:r>
              <a:rPr lang="en-US" b="true" sz="2499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Evaluatio</a:t>
            </a:r>
            <a:r>
              <a:rPr lang="en-US" b="true" sz="2499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n Methodology</a:t>
            </a:r>
          </a:p>
          <a:p>
            <a:pPr algn="l">
              <a:lnSpc>
                <a:spcPts val="3173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5 Key Metrics to Evaluate Model Performance:</a:t>
            </a:r>
          </a:p>
          <a:p>
            <a:pPr algn="l" marL="496567" indent="-248284" lvl="1">
              <a:lnSpc>
                <a:spcPts val="317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Accuracy: Overall Correct Prediction Rate</a:t>
            </a:r>
          </a:p>
          <a:p>
            <a:pPr algn="l" marL="496567" indent="-248284" lvl="1">
              <a:lnSpc>
                <a:spcPts val="317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AUC: Ability to Distinguish Between Churning and Non-Churning Customers</a:t>
            </a:r>
          </a:p>
          <a:p>
            <a:pPr algn="l" marL="496567" indent="-248284" lvl="1">
              <a:lnSpc>
                <a:spcPts val="317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Precision: Proportion of Customers Who Actually Churn Out of Those Predicted to Churn</a:t>
            </a:r>
          </a:p>
          <a:p>
            <a:pPr algn="l" marL="496567" indent="-248284" lvl="1">
              <a:lnSpc>
                <a:spcPts val="317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Recall: Proportion of Churning Customers Correctly Detected</a:t>
            </a:r>
          </a:p>
          <a:p>
            <a:pPr algn="l" marL="496567" indent="-248284" lvl="1">
              <a:lnSpc>
                <a:spcPts val="3173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F1 Score: Balance Between Precision and Recall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2297" y="6354864"/>
            <a:ext cx="9547651" cy="249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Forest: Has the highest accuracy but the most overfitting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Regression: Best balance between metrics, most stable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XGBoost: Has the highest AUC and Precision but the lowest Recall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80101" y="5681312"/>
            <a:ext cx="1697633" cy="49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2"/>
              </a:lnSpc>
              <a:spcBef>
                <a:spcPct val="0"/>
              </a:spcBef>
            </a:pPr>
            <a:r>
              <a:rPr lang="en-US" b="true" sz="29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Comment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337" y="1721167"/>
            <a:ext cx="4733641" cy="3753823"/>
          </a:xfrm>
          <a:custGeom>
            <a:avLst/>
            <a:gdLst/>
            <a:ahLst/>
            <a:cxnLst/>
            <a:rect r="r" b="b" t="t" l="l"/>
            <a:pathLst>
              <a:path h="3753823" w="4733641">
                <a:moveTo>
                  <a:pt x="0" y="0"/>
                </a:moveTo>
                <a:lnTo>
                  <a:pt x="4733640" y="0"/>
                </a:lnTo>
                <a:lnTo>
                  <a:pt x="4733640" y="3753823"/>
                </a:lnTo>
                <a:lnTo>
                  <a:pt x="0" y="3753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1" r="0" b="-9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0628" y="1733008"/>
            <a:ext cx="4667060" cy="3741982"/>
          </a:xfrm>
          <a:custGeom>
            <a:avLst/>
            <a:gdLst/>
            <a:ahLst/>
            <a:cxnLst/>
            <a:rect r="r" b="b" t="t" l="l"/>
            <a:pathLst>
              <a:path h="3741982" w="4667060">
                <a:moveTo>
                  <a:pt x="0" y="0"/>
                </a:moveTo>
                <a:lnTo>
                  <a:pt x="4667060" y="0"/>
                </a:lnTo>
                <a:lnTo>
                  <a:pt x="4667060" y="3741982"/>
                </a:lnTo>
                <a:lnTo>
                  <a:pt x="0" y="3741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3861" y="1733008"/>
            <a:ext cx="4603291" cy="3756614"/>
          </a:xfrm>
          <a:custGeom>
            <a:avLst/>
            <a:gdLst/>
            <a:ahLst/>
            <a:cxnLst/>
            <a:rect r="r" b="b" t="t" l="l"/>
            <a:pathLst>
              <a:path h="3756614" w="4603291">
                <a:moveTo>
                  <a:pt x="0" y="0"/>
                </a:moveTo>
                <a:lnTo>
                  <a:pt x="4603291" y="0"/>
                </a:lnTo>
                <a:lnTo>
                  <a:pt x="4603291" y="3756614"/>
                </a:lnTo>
                <a:lnTo>
                  <a:pt x="0" y="3756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3437"/>
            <a:ext cx="12116422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CONFUSION MATRIX OF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2337" y="1385863"/>
            <a:ext cx="4733641" cy="3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Random Forest Confusion Matrix: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0628" y="1385863"/>
            <a:ext cx="4581798" cy="3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Logistic Regression Confusion Matrix: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6009" y="1397703"/>
            <a:ext cx="3238996" cy="3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XGBoost Confusion Matrix: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2337" y="5732165"/>
            <a:ext cx="7889190" cy="341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ompare False Negatives (Most Important):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Forest: 175 undetected churn customers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Regression: 167 undetected churn customers 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XGBoost: 201 undetected churn customers</a:t>
            </a:r>
          </a:p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Compare False Positives: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Forest: 104 misidentified non-churn customers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Regression: 114 misidentified non-churn customers</a:t>
            </a:r>
          </a:p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XGBoost: 83 misidentified non-churn customers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54" y="5756322"/>
            <a:ext cx="7179099" cy="22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Conclusion:</a:t>
            </a:r>
          </a:p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 has the lowest False Negatives → Detects the most churned customers</a:t>
            </a:r>
          </a:p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XGBoost has the lowest False Positives → Least confusion</a:t>
            </a:r>
          </a:p>
          <a:p>
            <a:pPr algn="l">
              <a:lnSpc>
                <a:spcPts val="3035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 balances the two metrics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33437"/>
            <a:ext cx="12116422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SELECTED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8366" y="1972691"/>
            <a:ext cx="8846963" cy="677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5"/>
              </a:lnSpc>
            </a:pPr>
            <a:r>
              <a:rPr lang="en-US" sz="25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WHY CHOOSE LOGISTIC REGRESSION?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Lowest Overfitting: 0.28% → most stable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Highest F1: 59.91% → Precision–Recall balance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Highest Recall: 55.35% → detects most churns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Good AUC: 84.11% → clearly distinguishes churns</a:t>
            </a:r>
          </a:p>
          <a:p>
            <a:pPr algn="l">
              <a:lnSpc>
                <a:spcPts val="4185"/>
              </a:lnSpc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Business Benefits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Easy to understand, explain to stakeholders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Fast, compact, easy to maintain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Easy to deploy, low cost</a:t>
            </a:r>
          </a:p>
          <a:p>
            <a:pPr algn="l">
              <a:lnSpc>
                <a:spcPts val="4185"/>
              </a:lnSpc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Overall Comparison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Logistic Regression: 81.26% (F1: 59.91%, Recall: 55.35%)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Random Forest: 80.31% (High Overfitting 4.36%)</a:t>
            </a:r>
          </a:p>
          <a:p>
            <a:pPr algn="l" marL="561337" indent="-280669" lvl="1">
              <a:lnSpc>
                <a:spcPts val="4185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XGBoost: 80.19% (Low Recall 45.99%)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22184" y="7971877"/>
            <a:ext cx="3567648" cy="110038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8442857"/>
            <a:ext cx="1630885" cy="16308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55045" y="8785955"/>
            <a:ext cx="883143" cy="897835"/>
          </a:xfrm>
          <a:custGeom>
            <a:avLst/>
            <a:gdLst/>
            <a:ahLst/>
            <a:cxnLst/>
            <a:rect r="r" b="b" t="t" l="l"/>
            <a:pathLst>
              <a:path h="897835" w="883143">
                <a:moveTo>
                  <a:pt x="0" y="0"/>
                </a:moveTo>
                <a:lnTo>
                  <a:pt x="883143" y="0"/>
                </a:lnTo>
                <a:lnTo>
                  <a:pt x="883143" y="897835"/>
                </a:lnTo>
                <a:lnTo>
                  <a:pt x="0" y="897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72236" y="-186670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5"/>
              <a:stretch>
                <a:fillRect l="-27939" t="0" r="-27939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172236" y="-414518"/>
            <a:ext cx="7569105" cy="7868257"/>
            <a:chOff x="0" y="0"/>
            <a:chExt cx="6108573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6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8507127" y="2166992"/>
            <a:ext cx="9275990" cy="5487007"/>
          </a:xfrm>
          <a:custGeom>
            <a:avLst/>
            <a:gdLst/>
            <a:ahLst/>
            <a:cxnLst/>
            <a:rect r="r" b="b" t="t" l="l"/>
            <a:pathLst>
              <a:path h="5487007" w="9275990">
                <a:moveTo>
                  <a:pt x="0" y="0"/>
                </a:moveTo>
                <a:lnTo>
                  <a:pt x="9275990" y="0"/>
                </a:lnTo>
                <a:lnTo>
                  <a:pt x="9275990" y="5487007"/>
                </a:lnTo>
                <a:lnTo>
                  <a:pt x="0" y="5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33437"/>
            <a:ext cx="12116422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MODEL STORAGE AND 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47226"/>
            <a:ext cx="7107067" cy="752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Purpose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Save model + scaler, feature columns for reuse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Ensure consistent predictions, easy to deploy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Process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Train &amp; save (save_model.py)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Train with best params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Save 3 .pkl files (model, scaler, features)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Check successful loading</a:t>
            </a:r>
          </a:p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Predict churn (predict_churn.py)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Load .pkl files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Preprocess new data using the same pipeline</a:t>
            </a:r>
          </a:p>
          <a:p>
            <a:pPr algn="l" marL="518158" indent="-259079" lvl="1">
              <a:lnSpc>
                <a:spcPts val="3311"/>
              </a:lnSpc>
              <a:buFont typeface="Arial"/>
              <a:buChar char="•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Return results:</a:t>
            </a:r>
          </a:p>
          <a:p>
            <a:pPr algn="l" marL="518158" indent="-259079" lvl="1">
              <a:lnSpc>
                <a:spcPts val="3311"/>
              </a:lnSpc>
              <a:buAutoNum type="arabicPeriod" startAt="1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Churn_Prediction: 0/1</a:t>
            </a:r>
          </a:p>
          <a:p>
            <a:pPr algn="l" marL="518158" indent="-259079" lvl="1">
              <a:lnSpc>
                <a:spcPts val="3311"/>
              </a:lnSpc>
              <a:buAutoNum type="arabicPeriod" startAt="1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Churn_Probability: 0–1</a:t>
            </a:r>
          </a:p>
          <a:p>
            <a:pPr algn="l" marL="518158" indent="-259079" lvl="1">
              <a:lnSpc>
                <a:spcPts val="3311"/>
              </a:lnSpc>
              <a:buAutoNum type="arabicPeriod" startAt="1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Risk_Level: Low (&lt;30%), Medium (30–70%), High (&gt;70%)</a:t>
            </a:r>
          </a:p>
          <a:p>
            <a:pPr algn="l" marL="518158" indent="-259079" lvl="1">
              <a:lnSpc>
                <a:spcPts val="3311"/>
              </a:lnSpc>
              <a:buAutoNum type="arabicPeriod" startAt="1"/>
            </a:pPr>
            <a:r>
              <a:rPr lang="en-US" sz="23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Export sample_with_predictions.csv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9962" y="0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7939" t="0" r="-2793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39962" y="1452185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133175" t="0" r="-1331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240620" y="813960"/>
            <a:ext cx="10270640" cy="6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6"/>
              </a:lnSpc>
              <a:spcBef>
                <a:spcPct val="0"/>
              </a:spcBef>
            </a:pPr>
            <a:r>
              <a:rPr lang="en-US" b="true" sz="423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PRACTICAL APPLICATIONS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8622" y="1647811"/>
            <a:ext cx="6604744" cy="4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799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CHURN PREDICTION ON SAMPLE FILE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40620" y="2319685"/>
            <a:ext cx="9293748" cy="614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Sample F</a:t>
            </a: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ile Introduction: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Customers: 20 Customers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Data Source: Representative Sample from Main Dataset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Characteristics: Diverse in Tenure (1-72 Months), Contract Type, and Service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Sample Characteristic Distribution: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Contract Type: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Month-to-month: 5 Customers (25%)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One Year: 6 Customers (30%)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Two Year: 9 Customers (45%)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Internet Service: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DSL: 10 Customers (50%)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Fiber Optic: 10 Customers (50%)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Tenure Range: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&lt;12 Months: 4 Customers (20%)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12-36 Months: 6 Customers (30%)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&gt;36 Months: 10 Customers (50%)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t="0" r="-20173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754680" y="1634799"/>
            <a:ext cx="10504620" cy="1986863"/>
          </a:xfrm>
          <a:custGeom>
            <a:avLst/>
            <a:gdLst/>
            <a:ahLst/>
            <a:cxnLst/>
            <a:rect r="r" b="b" t="t" l="l"/>
            <a:pathLst>
              <a:path h="1986863" w="10504620">
                <a:moveTo>
                  <a:pt x="0" y="0"/>
                </a:moveTo>
                <a:lnTo>
                  <a:pt x="10504620" y="0"/>
                </a:lnTo>
                <a:lnTo>
                  <a:pt x="10504620" y="1986863"/>
                </a:lnTo>
                <a:lnTo>
                  <a:pt x="0" y="1986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4680" y="4091483"/>
            <a:ext cx="10546640" cy="1377224"/>
          </a:xfrm>
          <a:custGeom>
            <a:avLst/>
            <a:gdLst/>
            <a:ahLst/>
            <a:cxnLst/>
            <a:rect r="r" b="b" t="t" l="l"/>
            <a:pathLst>
              <a:path h="1377224" w="10546640">
                <a:moveTo>
                  <a:pt x="0" y="0"/>
                </a:moveTo>
                <a:lnTo>
                  <a:pt x="10546639" y="0"/>
                </a:lnTo>
                <a:lnTo>
                  <a:pt x="10546639" y="1377224"/>
                </a:lnTo>
                <a:lnTo>
                  <a:pt x="0" y="1377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54680" y="5935432"/>
            <a:ext cx="10554236" cy="1897594"/>
          </a:xfrm>
          <a:custGeom>
            <a:avLst/>
            <a:gdLst/>
            <a:ahLst/>
            <a:cxnLst/>
            <a:rect r="r" b="b" t="t" l="l"/>
            <a:pathLst>
              <a:path h="1897594" w="10554236">
                <a:moveTo>
                  <a:pt x="0" y="0"/>
                </a:moveTo>
                <a:lnTo>
                  <a:pt x="10554235" y="0"/>
                </a:lnTo>
                <a:lnTo>
                  <a:pt x="10554235" y="1897594"/>
                </a:lnTo>
                <a:lnTo>
                  <a:pt x="0" y="1897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33437"/>
            <a:ext cx="12116422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PREDICTION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34799"/>
            <a:ext cx="5433310" cy="585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Overview Statistics:</a:t>
            </a:r>
          </a:p>
          <a:p>
            <a:pPr algn="l" marL="690876" indent="-345438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Customers: 20 Customers</a:t>
            </a:r>
          </a:p>
          <a:p>
            <a:pPr algn="l" marL="690876" indent="-345438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Predicted Churn: 11 Customers (55%)</a:t>
            </a:r>
          </a:p>
          <a:p>
            <a:pPr algn="l" marL="690876" indent="-345438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Risk Distribution:</a:t>
            </a:r>
          </a:p>
          <a:p>
            <a:pPr algn="l" marL="690876" indent="-345438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High Risk: 9 Customers (45%)</a:t>
            </a:r>
          </a:p>
          <a:p>
            <a:pPr algn="l" marL="690876" indent="-345438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Medium Risk: 2 Customers (10%)</a:t>
            </a:r>
          </a:p>
          <a:p>
            <a:pPr algn="l" marL="690876" indent="-345438" lvl="1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Low Risk: 9 Customers (45%)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431" y="2519062"/>
            <a:ext cx="11663430" cy="2405582"/>
          </a:xfrm>
          <a:custGeom>
            <a:avLst/>
            <a:gdLst/>
            <a:ahLst/>
            <a:cxnLst/>
            <a:rect r="r" b="b" t="t" l="l"/>
            <a:pathLst>
              <a:path h="2405582" w="11663430">
                <a:moveTo>
                  <a:pt x="0" y="0"/>
                </a:moveTo>
                <a:lnTo>
                  <a:pt x="11663429" y="0"/>
                </a:lnTo>
                <a:lnTo>
                  <a:pt x="11663429" y="2405582"/>
                </a:lnTo>
                <a:lnTo>
                  <a:pt x="0" y="240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9431" y="1028700"/>
            <a:ext cx="7944569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RISK GROUP SOLUTIONS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431" y="1809700"/>
            <a:ext cx="10209981" cy="5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HIGH</a:t>
            </a:r>
            <a:r>
              <a:rPr lang="en-US" b="true" sz="3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RISK CUSTOMERS (9 CUSTOMERS - 45%)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1626" y="5143500"/>
            <a:ext cx="10005590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Immediate Action: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Call within 24 hours: Personal Account Manager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Special Offer: 25-30% Discount for 3-6 Months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Service Upgrade: Free Online Security + Tech Support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Contract Conversion: Offer to switch from Month-to-month to 1-2 years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Specific Solutions: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Month-to-month Customers: Offer to switch to long-term contracts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Fiber optic Customers: Optimize speed, in-depth technical support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Electronic check Customers: Encourage to switch to automatic payment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New Customers (&lt;12 months): Special onboarding program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Monitoring: Daily, weekly progress reports</a:t>
            </a:r>
          </a:p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Tracking: Daily, weekly progress reports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431" y="2787307"/>
            <a:ext cx="15282490" cy="955156"/>
          </a:xfrm>
          <a:custGeom>
            <a:avLst/>
            <a:gdLst/>
            <a:ahLst/>
            <a:cxnLst/>
            <a:rect r="r" b="b" t="t" l="l"/>
            <a:pathLst>
              <a:path h="955156" w="15282490">
                <a:moveTo>
                  <a:pt x="0" y="0"/>
                </a:moveTo>
                <a:lnTo>
                  <a:pt x="15282490" y="0"/>
                </a:lnTo>
                <a:lnTo>
                  <a:pt x="15282490" y="955156"/>
                </a:lnTo>
                <a:lnTo>
                  <a:pt x="0" y="955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9431" y="1028700"/>
            <a:ext cx="7944569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RISK GROUP SOLUTIONS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431" y="1809700"/>
            <a:ext cx="10966648" cy="5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MEDIUM</a:t>
            </a:r>
            <a:r>
              <a:rPr lang="en-US" b="true" sz="3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RISK CUSTOMERS (2 CUSTOMERS - 10%)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431" y="4171088"/>
            <a:ext cx="10008567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Actions Within 48h: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Personalized Email: Custom Content Based on Customer Characteristics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Moderate Offer: 10-15% Discount for 2-3 Months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Service Enhancement: Priority Technical Support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Feedback Survey: Collecting Opinions for Improvement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Specific Solution: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CUST0016 (68.49%): Email + 15% Discount + Technical Support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CUST0017 (57.25%): Feedback Survey + Special Support for Seniors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BFB"/>
                </a:solidFill>
                <a:latin typeface="Roboto Slab"/>
                <a:ea typeface="Roboto Slab"/>
                <a:cs typeface="Roboto Slab"/>
                <a:sym typeface="Roboto Slab"/>
              </a:rPr>
              <a:t>Follow-up: Weekly, Evaluate Performance After 2 Weeks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431" y="2656832"/>
            <a:ext cx="12976066" cy="2643873"/>
          </a:xfrm>
          <a:custGeom>
            <a:avLst/>
            <a:gdLst/>
            <a:ahLst/>
            <a:cxnLst/>
            <a:rect r="r" b="b" t="t" l="l"/>
            <a:pathLst>
              <a:path h="2643873" w="12976066">
                <a:moveTo>
                  <a:pt x="0" y="0"/>
                </a:moveTo>
                <a:lnTo>
                  <a:pt x="12976065" y="0"/>
                </a:lnTo>
                <a:lnTo>
                  <a:pt x="12976065" y="2643873"/>
                </a:lnTo>
                <a:lnTo>
                  <a:pt x="0" y="264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9431" y="1028700"/>
            <a:ext cx="7944569" cy="7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b="true" sz="52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RISK GROUP SOLUTIONS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431" y="1809700"/>
            <a:ext cx="10059788" cy="5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LOW</a:t>
            </a:r>
            <a:r>
              <a:rPr lang="en-US" b="true" sz="3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RISK CUSTOMERS (9 CUSTOMERS - 45%)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431" y="5595980"/>
            <a:ext cx="8818934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Retention Actions: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Loyalty program: Maintain current offers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Email marketing: Information about new services, updates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Referral incentives: Rewards for referring friends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Satisfaction survey: Survey every 6 months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Specific Solutions: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Two-year customers: Early renewal offers, service upgrades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Long-term customers (&gt;36 months): VIP program, special offers</a:t>
            </a:r>
          </a:p>
          <a:p>
            <a:pPr algn="l" marL="474979" indent="-237490" lvl="1">
              <a:lnSpc>
                <a:spcPts val="26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Bank transfer/Credit card customers: Maintain, no change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Monitoring: Monthly, satisfaction score assessment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90195" y="3049848"/>
            <a:ext cx="7569105" cy="786825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90195" y="736179"/>
            <a:ext cx="7569105" cy="7868257"/>
            <a:chOff x="0" y="0"/>
            <a:chExt cx="6108573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46419" y="2331862"/>
            <a:ext cx="5735021" cy="239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23"/>
              </a:lnSpc>
            </a:pPr>
            <a:r>
              <a:rPr lang="en-US" b="true" sz="6873" spc="419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THANK YOU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90195" y="-62141"/>
            <a:ext cx="7569105" cy="7868257"/>
            <a:chOff x="0" y="0"/>
            <a:chExt cx="6108573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t="0" r="-28012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90195" y="1390043"/>
            <a:ext cx="7569105" cy="7868257"/>
            <a:chOff x="0" y="0"/>
            <a:chExt cx="6108573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t="0" r="-133175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9666" y="1101197"/>
            <a:ext cx="5671146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55570"/>
            <a:ext cx="16993484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Predict</a:t>
            </a: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Customer Churn: Build ML model (accuracy &gt;80%) to classify churn risk.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Identify Key Drivers: Analyze features (contract, tenure, charges…) that impact churn most.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Support Retention Strategy: Provide insights for campaigns to reduce churn rate and increase CLV.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Improve Decision-Making: Enable data-driven actions, optimize marketing costs and boost customer satisfaction.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192451" y="7424388"/>
            <a:ext cx="5246522" cy="7495031"/>
            <a:chOff x="0" y="0"/>
            <a:chExt cx="4445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57142" t="0" r="-5714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t="0" r="-20173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E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9316" y="942975"/>
            <a:ext cx="6709103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WORKFLOW</a:t>
            </a:r>
          </a:p>
          <a:p>
            <a:pPr algn="ctr">
              <a:lnSpc>
                <a:spcPts val="44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11935"/>
            <a:ext cx="7327849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PHASE 1: DATA ACQUISITION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Kaggle Dataset: Telco Customer Churn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7,043 customers               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21 features                   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Target: Churn (Yes/No)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75532"/>
            <a:ext cx="9172287" cy="249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PHASE 2: DATA PREPROCESSING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Python Preprocessing (telco_preprocessing.ipynb)    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Data cleaning &amp; validation                            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Missing value handling                               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Data type conversion                                 </a:t>
            </a:r>
          </a:p>
          <a:p>
            <a:pPr algn="just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Export: telco_clean.csv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37960"/>
            <a:ext cx="7214294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PHASE 3: EXPLORATORY ANALYSIS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Power BI EDA                 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Import telco_clean.csv       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Interactive dashboard creation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Customer behavior analysis   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Business insights discovery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03326" y="1511935"/>
            <a:ext cx="7214294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PHASE 4: MODEL DEVELOPMENT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Machine</a:t>
            </a: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Learning (telco_modeling.ipynb)           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Feature engineering                                 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 training &amp; validation                         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Hyperparameter tuning                               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Model evaluation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403326" y="5509260"/>
            <a:ext cx="7214294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PHASE 5: PREDICTION SYSTEM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Production</a:t>
            </a: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Pipeline           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save_model.py: Model persistence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predict_churn.py: Automated predictions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Real customer data (sample.csv)                      </a:t>
            </a: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Business insights &amp; recommendations 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6290068" y="-2752101"/>
            <a:ext cx="6752859" cy="9646942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1428" t="0" r="-2142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43143" y="1550035"/>
            <a:ext cx="47625" cy="7333555"/>
            <a:chOff x="0" y="0"/>
            <a:chExt cx="12543" cy="19314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931471"/>
            </a:xfrm>
            <a:custGeom>
              <a:avLst/>
              <a:gdLst/>
              <a:ahLst/>
              <a:cxnLst/>
              <a:rect r="r" b="b" t="t" l="l"/>
              <a:pathLst>
                <a:path h="1931471" w="12543">
                  <a:moveTo>
                    <a:pt x="0" y="0"/>
                  </a:moveTo>
                  <a:lnTo>
                    <a:pt x="12543" y="0"/>
                  </a:lnTo>
                  <a:lnTo>
                    <a:pt x="12543" y="1931471"/>
                  </a:lnTo>
                  <a:lnTo>
                    <a:pt x="0" y="1931471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543" cy="1969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5400000">
            <a:off x="15763958" y="8645888"/>
            <a:ext cx="1224824" cy="12248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185933" y="1101197"/>
            <a:ext cx="5078611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DATA OVERVIEW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90625" y="2082973"/>
            <a:ext cx="7235844" cy="311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600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 SOURCE: Kaggle - Telco Customer Churn</a:t>
            </a:r>
          </a:p>
          <a:p>
            <a:pPr algn="l">
              <a:lnSpc>
                <a:spcPts val="3588"/>
              </a:lnSpc>
            </a:pPr>
          </a:p>
          <a:p>
            <a:pPr algn="l">
              <a:lnSpc>
                <a:spcPts val="3588"/>
              </a:lnSpc>
            </a:pPr>
            <a:r>
              <a:rPr lang="en-US" sz="2600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 DATASET CHARACTERISTICS:</a:t>
            </a:r>
          </a:p>
          <a:p>
            <a:pPr algn="l">
              <a:lnSpc>
                <a:spcPts val="3588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S</a:t>
            </a:r>
            <a:r>
              <a:rPr lang="en-US" sz="2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ize: 7,043 customers</a:t>
            </a:r>
          </a:p>
          <a:p>
            <a:pPr algn="l">
              <a:lnSpc>
                <a:spcPts val="3588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Features: 21 variables</a:t>
            </a:r>
          </a:p>
          <a:p>
            <a:pPr algn="l">
              <a:lnSpc>
                <a:spcPts val="3588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Target: Churn (Yes/No)</a:t>
            </a:r>
          </a:p>
          <a:p>
            <a:pPr algn="l">
              <a:lnSpc>
                <a:spcPts val="3588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Industry: Telecommunications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69394" y="2082973"/>
            <a:ext cx="7744519" cy="5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FEATURE BREAKDOWN: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Demographics: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Gender, Age, Partner, Dependents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Services</a:t>
            </a: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PhoneService, MultipleLines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InternetService, OnlineSecurity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OnlineBackup, DeviceProtection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TechSupport, StreamingTV, StreamingMovies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Billing</a:t>
            </a: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Contract, PaperlessBilling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PaymentMethod, MonthlyCharges, TotalCharges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17E3B2"/>
                </a:solidFill>
                <a:latin typeface="Roboto Slab"/>
                <a:ea typeface="Roboto Slab"/>
                <a:cs typeface="Roboto Slab"/>
                <a:sym typeface="Roboto Slab"/>
              </a:rPr>
              <a:t>Usage</a:t>
            </a: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:</a:t>
            </a:r>
          </a:p>
          <a:p>
            <a:pPr algn="l">
              <a:lnSpc>
                <a:spcPts val="3587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• Tenure (months of service)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6782" y="2121073"/>
            <a:ext cx="47763" cy="5371966"/>
            <a:chOff x="0" y="0"/>
            <a:chExt cx="12579" cy="141483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79" cy="1414839"/>
            </a:xfrm>
            <a:custGeom>
              <a:avLst/>
              <a:gdLst/>
              <a:ahLst/>
              <a:cxnLst/>
              <a:rect r="r" b="b" t="t" l="l"/>
              <a:pathLst>
                <a:path h="1414839" w="12579">
                  <a:moveTo>
                    <a:pt x="0" y="0"/>
                  </a:moveTo>
                  <a:lnTo>
                    <a:pt x="12579" y="0"/>
                  </a:lnTo>
                  <a:lnTo>
                    <a:pt x="12579" y="1414839"/>
                  </a:lnTo>
                  <a:lnTo>
                    <a:pt x="0" y="1414839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579" cy="1452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6009" y="3528960"/>
            <a:ext cx="11003541" cy="1015629"/>
          </a:xfrm>
          <a:custGeom>
            <a:avLst/>
            <a:gdLst/>
            <a:ahLst/>
            <a:cxnLst/>
            <a:rect r="r" b="b" t="t" l="l"/>
            <a:pathLst>
              <a:path h="1015629" w="11003541">
                <a:moveTo>
                  <a:pt x="0" y="0"/>
                </a:moveTo>
                <a:lnTo>
                  <a:pt x="11003541" y="0"/>
                </a:lnTo>
                <a:lnTo>
                  <a:pt x="11003541" y="1015629"/>
                </a:lnTo>
                <a:lnTo>
                  <a:pt x="0" y="1015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037" r="0" b="-254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6009" y="5143500"/>
            <a:ext cx="10993321" cy="675188"/>
          </a:xfrm>
          <a:custGeom>
            <a:avLst/>
            <a:gdLst/>
            <a:ahLst/>
            <a:cxnLst/>
            <a:rect r="r" b="b" t="t" l="l"/>
            <a:pathLst>
              <a:path h="675188" w="10993321">
                <a:moveTo>
                  <a:pt x="0" y="0"/>
                </a:moveTo>
                <a:lnTo>
                  <a:pt x="10993321" y="0"/>
                </a:lnTo>
                <a:lnTo>
                  <a:pt x="10993321" y="675188"/>
                </a:lnTo>
                <a:lnTo>
                  <a:pt x="0" y="675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722" r="0" b="-655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6009" y="6768522"/>
            <a:ext cx="11301259" cy="2387391"/>
          </a:xfrm>
          <a:custGeom>
            <a:avLst/>
            <a:gdLst/>
            <a:ahLst/>
            <a:cxnLst/>
            <a:rect r="r" b="b" t="t" l="l"/>
            <a:pathLst>
              <a:path h="2387391" w="11301259">
                <a:moveTo>
                  <a:pt x="0" y="0"/>
                </a:moveTo>
                <a:lnTo>
                  <a:pt x="11301259" y="0"/>
                </a:lnTo>
                <a:lnTo>
                  <a:pt x="11301259" y="2387391"/>
                </a:lnTo>
                <a:lnTo>
                  <a:pt x="0" y="2387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3829" y="1101197"/>
            <a:ext cx="6842820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99" y="2415265"/>
            <a:ext cx="4652863" cy="40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1.</a:t>
            </a:r>
            <a:r>
              <a:rPr lang="en-US" sz="2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 DATA LOADING &amp; INSPECTION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35006"/>
            <a:ext cx="4011315" cy="74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Loa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 raw data from Kaggle</a:t>
            </a:r>
          </a:p>
          <a:p>
            <a:pPr algn="l">
              <a:lnSpc>
                <a:spcPts val="303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06489"/>
            <a:ext cx="5378550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Check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data types and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47288"/>
            <a:ext cx="4061123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Identify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data quality issues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72947"/>
            <a:ext cx="10554236" cy="777110"/>
          </a:xfrm>
          <a:custGeom>
            <a:avLst/>
            <a:gdLst/>
            <a:ahLst/>
            <a:cxnLst/>
            <a:rect r="r" b="b" t="t" l="l"/>
            <a:pathLst>
              <a:path h="777110" w="10554236">
                <a:moveTo>
                  <a:pt x="0" y="0"/>
                </a:moveTo>
                <a:lnTo>
                  <a:pt x="10554236" y="0"/>
                </a:lnTo>
                <a:lnTo>
                  <a:pt x="10554236" y="777110"/>
                </a:lnTo>
                <a:lnTo>
                  <a:pt x="0" y="777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966515"/>
            <a:ext cx="10438872" cy="794653"/>
          </a:xfrm>
          <a:custGeom>
            <a:avLst/>
            <a:gdLst/>
            <a:ahLst/>
            <a:cxnLst/>
            <a:rect r="r" b="b" t="t" l="l"/>
            <a:pathLst>
              <a:path h="794653" w="10438872">
                <a:moveTo>
                  <a:pt x="0" y="0"/>
                </a:moveTo>
                <a:lnTo>
                  <a:pt x="10438872" y="0"/>
                </a:lnTo>
                <a:lnTo>
                  <a:pt x="10438872" y="794653"/>
                </a:lnTo>
                <a:lnTo>
                  <a:pt x="0" y="79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5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520501"/>
            <a:ext cx="11006942" cy="1302230"/>
          </a:xfrm>
          <a:custGeom>
            <a:avLst/>
            <a:gdLst/>
            <a:ahLst/>
            <a:cxnLst/>
            <a:rect r="r" b="b" t="t" l="l"/>
            <a:pathLst>
              <a:path h="1302230" w="11006942">
                <a:moveTo>
                  <a:pt x="0" y="0"/>
                </a:moveTo>
                <a:lnTo>
                  <a:pt x="11006942" y="0"/>
                </a:lnTo>
                <a:lnTo>
                  <a:pt x="11006942" y="1302229"/>
                </a:lnTo>
                <a:lnTo>
                  <a:pt x="0" y="1302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03829" y="1101197"/>
            <a:ext cx="6842820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59454" y="2415265"/>
            <a:ext cx="2737817" cy="40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2.</a:t>
            </a:r>
            <a:r>
              <a:rPr lang="en-US" sz="2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 DATA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61264"/>
            <a:ext cx="3493195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andle missing values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54832"/>
            <a:ext cx="2989263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emove duplicates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08818"/>
            <a:ext cx="3624759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eck data consistency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75280"/>
            <a:ext cx="9652688" cy="5683020"/>
          </a:xfrm>
          <a:custGeom>
            <a:avLst/>
            <a:gdLst/>
            <a:ahLst/>
            <a:cxnLst/>
            <a:rect r="r" b="b" t="t" l="l"/>
            <a:pathLst>
              <a:path h="5683020" w="9652688">
                <a:moveTo>
                  <a:pt x="0" y="0"/>
                </a:moveTo>
                <a:lnTo>
                  <a:pt x="9652688" y="0"/>
                </a:lnTo>
                <a:lnTo>
                  <a:pt x="9652688" y="5683020"/>
                </a:lnTo>
                <a:lnTo>
                  <a:pt x="0" y="568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9454" y="2415265"/>
            <a:ext cx="2984376" cy="40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  <a:spcBef>
                <a:spcPct val="0"/>
              </a:spcBef>
            </a:pPr>
            <a:r>
              <a:rPr lang="en-US" sz="2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3. </a:t>
            </a:r>
            <a:r>
              <a:rPr lang="en-US" sz="2399">
                <a:solidFill>
                  <a:srgbClr val="D4B578"/>
                </a:solidFill>
                <a:latin typeface="Roboto Slab"/>
                <a:ea typeface="Roboto Slab"/>
                <a:cs typeface="Roboto Slab"/>
                <a:sym typeface="Roboto Slab"/>
              </a:rPr>
              <a:t>DATA VALIDATION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03804" y="1101197"/>
            <a:ext cx="6842869" cy="171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17E3B2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  <a:p>
            <a:pPr algn="ctr">
              <a:lnSpc>
                <a:spcPts val="67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61264"/>
            <a:ext cx="2831604" cy="368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35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Ch</a:t>
            </a:r>
            <a:r>
              <a:rPr lang="en-US" sz="21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eck for outliers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613775" y="-4787359"/>
            <a:ext cx="8754599" cy="8754599"/>
          </a:xfrm>
          <a:custGeom>
            <a:avLst/>
            <a:gdLst/>
            <a:ahLst/>
            <a:cxnLst/>
            <a:rect r="r" b="b" t="t" l="l"/>
            <a:pathLst>
              <a:path h="8754599" w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763958" y="-781916"/>
            <a:ext cx="1683983" cy="2405689"/>
            <a:chOff x="0" y="0"/>
            <a:chExt cx="444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t="0" r="-12621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2066886"/>
            <a:ext cx="5754080" cy="8220114"/>
            <a:chOff x="0" y="0"/>
            <a:chExt cx="4445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5173055" y="-2043171"/>
            <a:ext cx="5754080" cy="8220114"/>
            <a:chOff x="0" y="0"/>
            <a:chExt cx="4445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44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45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t="0" r="-20173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966396" y="3682070"/>
            <a:ext cx="94516" cy="2130893"/>
            <a:chOff x="0" y="0"/>
            <a:chExt cx="24893" cy="5612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893" cy="561223"/>
            </a:xfrm>
            <a:custGeom>
              <a:avLst/>
              <a:gdLst/>
              <a:ahLst/>
              <a:cxnLst/>
              <a:rect r="r" b="b" t="t" l="l"/>
              <a:pathLst>
                <a:path h="561223" w="2489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4893" cy="599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0" y="2488653"/>
            <a:ext cx="10630681" cy="4917172"/>
          </a:xfrm>
          <a:custGeom>
            <a:avLst/>
            <a:gdLst/>
            <a:ahLst/>
            <a:cxnLst/>
            <a:rect r="r" b="b" t="t" l="l"/>
            <a:pathLst>
              <a:path h="4917172" w="10630681">
                <a:moveTo>
                  <a:pt x="0" y="0"/>
                </a:moveTo>
                <a:lnTo>
                  <a:pt x="10630681" y="0"/>
                </a:lnTo>
                <a:lnTo>
                  <a:pt x="10630681" y="4917173"/>
                </a:lnTo>
                <a:lnTo>
                  <a:pt x="0" y="49171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658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700" y="1038225"/>
            <a:ext cx="595295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17E3B2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EDA POWER BI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7839" y="2019261"/>
            <a:ext cx="5264671" cy="46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b="true" sz="2799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Churn</a:t>
            </a:r>
            <a:r>
              <a:rPr lang="en-US" b="true" sz="2799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Overview – Key Insights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63443" y="2620785"/>
            <a:ext cx="6817260" cy="340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</a:t>
            </a: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igh Churn: 26.54% of Customers → Loss of ~30,5% Revenue/Month ($139K).</a:t>
            </a:r>
          </a:p>
          <a:p>
            <a:pPr algn="l" marL="539748" indent="-269874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Gender: Nearly 50/50 → Not a Key Factor.</a:t>
            </a:r>
          </a:p>
          <a:p>
            <a:pPr algn="l" marL="539748" indent="-269874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Partners: 64% of Customers Don’t Have a Partner → Minor Impact.</a:t>
            </a:r>
          </a:p>
          <a:p>
            <a:pPr algn="l" marL="539748" indent="-269874" lvl="1">
              <a:lnSpc>
                <a:spcPts val="34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Dependents: 82.6% of Customers Don’t Have a Dependent → This is the Most Churning Group.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2577" y="8101151"/>
            <a:ext cx="16611574" cy="42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b="true" sz="2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Churn focuses on</a:t>
            </a:r>
            <a:r>
              <a:rPr lang="en-US" b="true" sz="2600">
                <a:solidFill>
                  <a:srgbClr val="D4B578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 the group with no Partners, no Dependents – single customers are the biggest leak point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DAGx8BfPAT4</dc:identifier>
  <dcterms:modified xsi:type="dcterms:W3CDTF">2011-08-01T06:04:30Z</dcterms:modified>
  <cp:revision>1</cp:revision>
  <dc:title>Blue Professional Business Project Presentation </dc:title>
</cp:coreProperties>
</file>